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63" r:id="rId4"/>
    <p:sldId id="257" r:id="rId5"/>
    <p:sldId id="262" r:id="rId6"/>
    <p:sldId id="258" r:id="rId7"/>
    <p:sldId id="259" r:id="rId8"/>
    <p:sldId id="260" r:id="rId9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fr-FR" sz="6000" b="0" strike="noStrike" spc="-1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lang="fr-FR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0AF6D55A-4703-4A15-8722-B393D36D239D}" type="datetime">
              <a:rPr lang="en-GB" sz="1200" b="0" strike="noStrike" spc="-1">
                <a:solidFill>
                  <a:srgbClr val="8B8B8B"/>
                </a:solidFill>
                <a:latin typeface="Calibri"/>
              </a:rPr>
              <a:t>07/07/2019</a:t>
            </a:fld>
            <a:endParaRPr lang="en-GB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F072D18-AFF0-4ED1-B5A5-6D1FDA5BFDA6}" type="slidenum">
              <a:rPr lang="en-GB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en-GB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Modifier les styles du texte du masque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Deuxième niveau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Troisième niveau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Quatrième niveau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Cinquième niveau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E620303B-6A75-455D-8B4D-AA04C305DFA6}" type="datetime">
              <a:rPr lang="en-GB" sz="1200" b="0" strike="noStrike" spc="-1">
                <a:solidFill>
                  <a:srgbClr val="8B8B8B"/>
                </a:solidFill>
                <a:latin typeface="Calibri"/>
              </a:rPr>
              <a:t>07/07/2019</a:t>
            </a:fld>
            <a:endParaRPr lang="en-GB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9C4AFAEA-E79E-48D0-BD56-B35AC05121CA}" type="slidenum">
              <a:rPr lang="en-GB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en-GB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s://competitions.codalab.org/competitions/3931?secret_key=d6c218a3-3b83-4eed-8e39-5b895c5a5e35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788960" y="1827328"/>
            <a:ext cx="86140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200" b="0" strike="noStrike" spc="-1" dirty="0">
                <a:solidFill>
                  <a:srgbClr val="000000"/>
                </a:solidFill>
                <a:latin typeface="Calibri"/>
                <a:hlinkClick r:id="rId4"/>
              </a:rPr>
              <a:t>https://competitions.codalab.org/competitions/3931?secret_key=d6c218a3-3b83-4eed-8e39-5b895c5a5e35</a:t>
            </a:r>
            <a:r>
              <a:rPr lang="en-GB" sz="1200" b="0" strike="noStrike" spc="-1" dirty="0">
                <a:solidFill>
                  <a:srgbClr val="000000"/>
                </a:solidFill>
                <a:latin typeface="Calibri"/>
              </a:rPr>
              <a:t>        </a:t>
            </a:r>
            <a:endParaRPr lang="en-GB" sz="1200" b="0" strike="noStrike" spc="-1" dirty="0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2693160" y="677160"/>
            <a:ext cx="7372080" cy="82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4800" b="1" i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libri"/>
              </a:rPr>
              <a:t>FeatureSelectionChallenge</a:t>
            </a:r>
            <a:endParaRPr lang="en-GB" sz="4800" b="0" strike="noStrike" spc="-1" dirty="0">
              <a:highlight>
                <a:srgbClr val="C0C0C0"/>
              </a:highlight>
              <a:latin typeface="Arial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57A4C0A-C1E9-4845-BEDF-315850EEAD51}"/>
              </a:ext>
            </a:extLst>
          </p:cNvPr>
          <p:cNvSpPr txBox="1"/>
          <p:nvPr/>
        </p:nvSpPr>
        <p:spPr>
          <a:xfrm>
            <a:off x="7335981" y="1532199"/>
            <a:ext cx="34761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2 Class Classification </a:t>
            </a:r>
            <a:r>
              <a:rPr lang="fr-FR" sz="1100" dirty="0" err="1"/>
              <a:t>Problem</a:t>
            </a:r>
            <a:r>
              <a:rPr lang="fr-FR" sz="1100" dirty="0"/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4191D71-4A4C-4E04-82FF-A64EFD7D3B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362" y="3139557"/>
            <a:ext cx="9145276" cy="236253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B5C5AD3-4843-4785-A574-D77BACE600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23"/>
    </mc:Choice>
    <mc:Fallback>
      <p:transition spd="slow" advTm="12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F16CDC-0206-4435-9218-105A15D9F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C996B03-4031-4501-B1BF-14CF9D9BC548}"/>
              </a:ext>
            </a:extLst>
          </p:cNvPr>
          <p:cNvSpPr txBox="1"/>
          <p:nvPr/>
        </p:nvSpPr>
        <p:spPr>
          <a:xfrm>
            <a:off x="1284051" y="2354094"/>
            <a:ext cx="93190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INTRODUCTION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PRESENTATION DE DONNEES</a:t>
            </a:r>
            <a:br>
              <a:rPr lang="fr-FR" dirty="0"/>
            </a:br>
            <a:endParaRPr lang="fr-FR" dirty="0"/>
          </a:p>
          <a:p>
            <a:r>
              <a:rPr lang="fr-FR" dirty="0"/>
              <a:t>SÉLECTION DU  MODEL</a:t>
            </a:r>
          </a:p>
          <a:p>
            <a:endParaRPr lang="fr-FR" dirty="0"/>
          </a:p>
          <a:p>
            <a:r>
              <a:rPr lang="fr-FR" dirty="0"/>
              <a:t>CHOIX DE L’ALGORITHME DE SÉLECTION DE CARACTERE</a:t>
            </a:r>
          </a:p>
          <a:p>
            <a:endParaRPr lang="fr-FR" dirty="0"/>
          </a:p>
          <a:p>
            <a:r>
              <a:rPr lang="fr-FR" dirty="0"/>
              <a:t>CONCLUSION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CAD5950-BE02-4B56-8069-D94A5ACA7F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963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3"/>
    </mc:Choice>
    <mc:Fallback>
      <p:transition spd="slow" advTm="5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4757759" y="565200"/>
            <a:ext cx="1731817" cy="3690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libri Light"/>
              </a:rPr>
              <a:t>INTRODUCTION</a:t>
            </a:r>
            <a:endParaRPr lang="fr-FR" sz="1800" b="0" strike="noStrike" spc="-1" dirty="0">
              <a:solidFill>
                <a:srgbClr val="000000"/>
              </a:solidFill>
              <a:highlight>
                <a:srgbClr val="C0C0C0"/>
              </a:highlight>
              <a:latin typeface="Calibri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887040" y="1605064"/>
            <a:ext cx="6199964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pc="-1" dirty="0" err="1">
                <a:solidFill>
                  <a:srgbClr val="000000"/>
                </a:solidFill>
                <a:latin typeface="Calibri"/>
              </a:rPr>
              <a:t>Présentation</a:t>
            </a:r>
            <a:r>
              <a:rPr lang="en-GB" spc="-1" dirty="0">
                <a:solidFill>
                  <a:srgbClr val="000000"/>
                </a:solidFill>
                <a:latin typeface="Calibri"/>
              </a:rPr>
              <a:t> du challenge</a:t>
            </a:r>
            <a:endParaRPr lang="en-GB" sz="1800" b="0" strike="noStrike" spc="-1" dirty="0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887040" y="4705917"/>
            <a:ext cx="34347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 dirty="0" err="1">
                <a:latin typeface="Arial"/>
              </a:rPr>
              <a:t>featureSelection</a:t>
            </a:r>
            <a:endParaRPr lang="en-GB" sz="1800" b="0" strike="noStrike" spc="-1" dirty="0">
              <a:latin typeface="Arial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8AD24B2-68B5-4A3A-97D2-AC2E5BA61E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969" y="1969744"/>
            <a:ext cx="7131866" cy="228980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90FD20B-7CF6-4865-A2BE-7D0AA55E0F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82"/>
    </mc:Choice>
    <mc:Fallback>
      <p:transition spd="slow" advTm="50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4">
            <a:extLst>
              <a:ext uri="{FF2B5EF4-FFF2-40B4-BE49-F238E27FC236}">
                <a16:creationId xmlns:a16="http://schemas.microsoft.com/office/drawing/2014/main" id="{F3D92021-FF5C-4B6A-AFA0-1A4CEAAC1917}"/>
              </a:ext>
            </a:extLst>
          </p:cNvPr>
          <p:cNvSpPr/>
          <p:nvPr/>
        </p:nvSpPr>
        <p:spPr>
          <a:xfrm>
            <a:off x="1528361" y="1633495"/>
            <a:ext cx="3880218" cy="4093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pc="-1" dirty="0">
                <a:solidFill>
                  <a:srgbClr val="000000"/>
                </a:solidFill>
                <a:latin typeface="Calibri"/>
              </a:rPr>
              <a:t>Les </a:t>
            </a:r>
            <a:r>
              <a:rPr lang="en-GB" spc="-1" dirty="0" err="1">
                <a:solidFill>
                  <a:srgbClr val="000000"/>
                </a:solidFill>
                <a:latin typeface="Calibri"/>
              </a:rPr>
              <a:t>donnés</a:t>
            </a:r>
            <a:r>
              <a:rPr lang="en-GB" spc="-1" dirty="0">
                <a:solidFill>
                  <a:srgbClr val="000000"/>
                </a:solidFill>
                <a:latin typeface="Calibri"/>
              </a:rPr>
              <a:t> à </a:t>
            </a:r>
            <a:r>
              <a:rPr lang="en-GB" spc="-1" dirty="0" err="1">
                <a:solidFill>
                  <a:srgbClr val="000000"/>
                </a:solidFill>
                <a:latin typeface="Calibri"/>
              </a:rPr>
              <a:t>notre</a:t>
            </a:r>
            <a:r>
              <a:rPr lang="en-GB" spc="-1" dirty="0">
                <a:solidFill>
                  <a:srgbClr val="000000"/>
                </a:solidFill>
                <a:latin typeface="Calibri"/>
              </a:rPr>
              <a:t> disposition</a:t>
            </a:r>
            <a:endParaRPr lang="en-GB" sz="1800" b="0" strike="noStrike" spc="-1" dirty="0">
              <a:latin typeface="Arial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AB5B93F-171F-476A-9E00-7FF8E59228C3}"/>
              </a:ext>
            </a:extLst>
          </p:cNvPr>
          <p:cNvSpPr txBox="1"/>
          <p:nvPr/>
        </p:nvSpPr>
        <p:spPr>
          <a:xfrm>
            <a:off x="5797684" y="2551837"/>
            <a:ext cx="78015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ARCENNE : </a:t>
            </a:r>
          </a:p>
          <a:p>
            <a:r>
              <a:rPr lang="fr-FR" dirty="0"/>
              <a:t>	</a:t>
            </a:r>
            <a:r>
              <a:rPr lang="fr-FR" dirty="0" err="1"/>
              <a:t>ARCENNE_train.data</a:t>
            </a:r>
            <a:endParaRPr lang="fr-FR" dirty="0"/>
          </a:p>
          <a:p>
            <a:r>
              <a:rPr lang="fr-FR" dirty="0"/>
              <a:t>               </a:t>
            </a:r>
            <a:r>
              <a:rPr lang="fr-FR" dirty="0" err="1"/>
              <a:t>ARCENNE_train.labels</a:t>
            </a:r>
            <a:endParaRPr lang="fr-FR" dirty="0"/>
          </a:p>
          <a:p>
            <a:endParaRPr lang="fr-FR" dirty="0"/>
          </a:p>
          <a:p>
            <a:r>
              <a:rPr lang="fr-FR" dirty="0"/>
              <a:t>	</a:t>
            </a:r>
            <a:r>
              <a:rPr lang="fr-FR" dirty="0" err="1"/>
              <a:t>ARCENNE_valid.data</a:t>
            </a:r>
            <a:r>
              <a:rPr lang="fr-FR" dirty="0"/>
              <a:t>, </a:t>
            </a:r>
          </a:p>
          <a:p>
            <a:r>
              <a:rPr lang="fr-FR" dirty="0"/>
              <a:t>	</a:t>
            </a:r>
            <a:r>
              <a:rPr lang="fr-FR" dirty="0" err="1"/>
              <a:t>ARCENNE_valid.labels</a:t>
            </a:r>
            <a:endParaRPr lang="fr-FR" dirty="0"/>
          </a:p>
          <a:p>
            <a:endParaRPr lang="fr-FR" dirty="0"/>
          </a:p>
          <a:p>
            <a:r>
              <a:rPr lang="fr-FR" dirty="0"/>
              <a:t>              </a:t>
            </a:r>
            <a:r>
              <a:rPr lang="fr-FR" dirty="0" err="1"/>
              <a:t>ARCENNE_test.data</a:t>
            </a:r>
            <a:endParaRPr lang="fr-FR" dirty="0"/>
          </a:p>
        </p:txBody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86DA7EC7-B266-4DE8-B672-7A7C31C39F0F}"/>
              </a:ext>
            </a:extLst>
          </p:cNvPr>
          <p:cNvSpPr txBox="1"/>
          <p:nvPr/>
        </p:nvSpPr>
        <p:spPr>
          <a:xfrm>
            <a:off x="4757759" y="565200"/>
            <a:ext cx="5164454" cy="699396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fr-FR" dirty="0">
                <a:highlight>
                  <a:srgbClr val="C0C0C0"/>
                </a:highlight>
              </a:rPr>
              <a:t>PRESENTATION DE DONNEES</a:t>
            </a:r>
          </a:p>
          <a:p>
            <a:pPr>
              <a:lnSpc>
                <a:spcPct val="90000"/>
              </a:lnSpc>
            </a:pPr>
            <a:endParaRPr lang="fr-FR" sz="1800" b="0" strike="noStrike" spc="-1" dirty="0">
              <a:solidFill>
                <a:srgbClr val="000000"/>
              </a:solidFill>
              <a:highlight>
                <a:srgbClr val="C0C0C0"/>
              </a:highlight>
              <a:latin typeface="Calibri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23C0072-2237-4A54-8EEF-1492BF44D6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267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31"/>
    </mc:Choice>
    <mc:Fallback>
      <p:transition spd="slow" advTm="49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>
            <a:extLst>
              <a:ext uri="{FF2B5EF4-FFF2-40B4-BE49-F238E27FC236}">
                <a16:creationId xmlns:a16="http://schemas.microsoft.com/office/drawing/2014/main" id="{B304F297-079F-4D0A-86C5-EFEE9D2F0E12}"/>
              </a:ext>
            </a:extLst>
          </p:cNvPr>
          <p:cNvSpPr txBox="1"/>
          <p:nvPr/>
        </p:nvSpPr>
        <p:spPr>
          <a:xfrm>
            <a:off x="4757759" y="565200"/>
            <a:ext cx="5164454" cy="699396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fr-FR" dirty="0">
                <a:highlight>
                  <a:srgbClr val="C0C0C0"/>
                </a:highlight>
              </a:rPr>
              <a:t>SÉLECTION DU MODEL</a:t>
            </a:r>
          </a:p>
        </p:txBody>
      </p:sp>
      <p:pic>
        <p:nvPicPr>
          <p:cNvPr id="8" name="Image 5">
            <a:extLst>
              <a:ext uri="{FF2B5EF4-FFF2-40B4-BE49-F238E27FC236}">
                <a16:creationId xmlns:a16="http://schemas.microsoft.com/office/drawing/2014/main" id="{C7E7FD3C-8447-461D-A5D2-3F21778D5ABC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5025838" y="1903860"/>
            <a:ext cx="6558120" cy="1587960"/>
          </a:xfrm>
          <a:prstGeom prst="rect">
            <a:avLst/>
          </a:prstGeom>
          <a:ln>
            <a:noFill/>
          </a:ln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5FE912E8-644D-49E9-8AE1-7ADD60251B6D}"/>
              </a:ext>
            </a:extLst>
          </p:cNvPr>
          <p:cNvSpPr txBox="1"/>
          <p:nvPr/>
        </p:nvSpPr>
        <p:spPr>
          <a:xfrm>
            <a:off x="608042" y="2176234"/>
            <a:ext cx="35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Meilleur </a:t>
            </a:r>
            <a:r>
              <a:rPr lang="fr-FR" dirty="0" err="1"/>
              <a:t>accuracy</a:t>
            </a:r>
            <a:r>
              <a:rPr lang="fr-FR" dirty="0"/>
              <a:t> score par CV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4A7CD9-19A4-44A2-9392-6ABCE40D7B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59"/>
    </mc:Choice>
    <mc:Fallback>
      <p:transition spd="slow" advTm="47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>
            <a:extLst>
              <a:ext uri="{FF2B5EF4-FFF2-40B4-BE49-F238E27FC236}">
                <a16:creationId xmlns:a16="http://schemas.microsoft.com/office/drawing/2014/main" id="{0F30AA08-845C-4F9E-8F77-DDBA9D513BBC}"/>
              </a:ext>
            </a:extLst>
          </p:cNvPr>
          <p:cNvSpPr txBox="1"/>
          <p:nvPr/>
        </p:nvSpPr>
        <p:spPr>
          <a:xfrm>
            <a:off x="4757759" y="565200"/>
            <a:ext cx="5164454" cy="699396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fr-FR" dirty="0">
                <a:highlight>
                  <a:srgbClr val="C0C0C0"/>
                </a:highlight>
              </a:rPr>
              <a:t>FEATURE SÉLECTION ALGORITHME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858AF43-E828-4686-BB95-AC68E9A325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87"/>
    </mc:Choice>
    <mc:Fallback>
      <p:transition spd="slow" advTm="29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>
            <a:extLst>
              <a:ext uri="{FF2B5EF4-FFF2-40B4-BE49-F238E27FC236}">
                <a16:creationId xmlns:a16="http://schemas.microsoft.com/office/drawing/2014/main" id="{A063B019-8657-4030-B6C6-F5DB4A1F56D0}"/>
              </a:ext>
            </a:extLst>
          </p:cNvPr>
          <p:cNvSpPr txBox="1"/>
          <p:nvPr/>
        </p:nvSpPr>
        <p:spPr>
          <a:xfrm>
            <a:off x="4757759" y="565200"/>
            <a:ext cx="5164454" cy="699396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fr-FR" dirty="0">
                <a:highlight>
                  <a:srgbClr val="C0C0C0"/>
                </a:highlight>
              </a:rPr>
              <a:t>CONCLUSION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06958A7-DF4D-4DC7-A15E-E3FFC3549A31}"/>
              </a:ext>
            </a:extLst>
          </p:cNvPr>
          <p:cNvSpPr txBox="1"/>
          <p:nvPr/>
        </p:nvSpPr>
        <p:spPr>
          <a:xfrm>
            <a:off x="1557358" y="1946028"/>
            <a:ext cx="47276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ECHEC !!!! Non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Autre étapes de </a:t>
            </a:r>
            <a:r>
              <a:rPr lang="fr-FR" dirty="0" err="1"/>
              <a:t>preprocessing</a:t>
            </a:r>
            <a:r>
              <a:rPr lang="fr-FR" dirty="0"/>
              <a:t>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05FE0D-622E-4961-9D7A-19AA709C82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75"/>
    </mc:Choice>
    <mc:Fallback>
      <p:transition spd="slow" advTm="35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</TotalTime>
  <Words>61</Words>
  <Application>Microsoft Office PowerPoint</Application>
  <PresentationFormat>Grand écran</PresentationFormat>
  <Paragraphs>35</Paragraphs>
  <Slides>7</Slides>
  <Notes>0</Notes>
  <HiddenSlides>0</HiddenSlides>
  <MMClips>7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Calibri Light</vt:lpstr>
      <vt:lpstr>DejaVu Sans</vt:lpstr>
      <vt:lpstr>Symbol</vt:lpstr>
      <vt:lpstr>Times New Roman</vt:lpstr>
      <vt:lpstr>Wingdings</vt:lpstr>
      <vt:lpstr>Office Theme</vt:lpstr>
      <vt:lpstr>Office Theme</vt:lpstr>
      <vt:lpstr>Présentation PowerPoint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FeatureSelectionChallenge</dc:title>
  <dc:subject/>
  <dc:creator>thierry habinshuti</dc:creator>
  <dc:description/>
  <cp:lastModifiedBy>Thierry Habinshuti</cp:lastModifiedBy>
  <cp:revision>18</cp:revision>
  <dcterms:created xsi:type="dcterms:W3CDTF">2019-06-30T13:32:04Z</dcterms:created>
  <dcterms:modified xsi:type="dcterms:W3CDTF">2019-07-07T21:26:33Z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